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65" r:id="rId5"/>
    <p:sldId id="266" r:id="rId6"/>
    <p:sldId id="259" r:id="rId7"/>
    <p:sldId id="260" r:id="rId8"/>
    <p:sldId id="261" r:id="rId9"/>
    <p:sldId id="263" r:id="rId10"/>
    <p:sldId id="262" r:id="rId11"/>
    <p:sldId id="264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0F6F37-3443-492C-BCDC-5344BE13046C}" type="datetimeFigureOut">
              <a:rPr lang="en-US" smtClean="0"/>
              <a:t>10/5/2016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55B6C9-7469-4C0A-8BC1-F775D9964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420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55B6C9-7469-4C0A-8BC1-F775D99647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567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400" smtClean="0"/>
              <a:t>States </a:t>
            </a:r>
            <a:r>
              <a:rPr lang="en-US" sz="4400" dirty="0" smtClean="0"/>
              <a:t>of matter and heat movement</a:t>
            </a:r>
            <a:endParaRPr lang="en-US" sz="4400" dirty="0"/>
          </a:p>
        </p:txBody>
      </p:sp>
      <p:pic>
        <p:nvPicPr>
          <p:cNvPr id="3076" name="Picture 4" descr="Image result for states of mat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104437">
            <a:off x="2375638" y="2679385"/>
            <a:ext cx="6102842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6" descr="Image result for states of mat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Image result for states of mat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10" descr="Image result for states of mat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12" descr="Image result for states of mat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14" descr="Image result for states of mat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312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200"/>
            <a:ext cx="7520940" cy="548640"/>
          </a:xfrm>
        </p:spPr>
        <p:txBody>
          <a:bodyPr/>
          <a:lstStyle/>
          <a:p>
            <a:pPr algn="ctr"/>
            <a:r>
              <a:rPr lang="en-US" sz="4400" dirty="0" smtClean="0">
                <a:solidFill>
                  <a:srgbClr val="FF0000"/>
                </a:solidFill>
              </a:rPr>
              <a:t>Instructions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 Divide into 5 groups and </a:t>
            </a:r>
            <a:r>
              <a:rPr lang="en-US" sz="2800" b="1" dirty="0" smtClean="0"/>
              <a:t>have a </a:t>
            </a:r>
            <a:r>
              <a:rPr lang="en-US" sz="2800" b="1" dirty="0" smtClean="0"/>
              <a:t>group leader for each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We will put ice in 4 plastic cups</a:t>
            </a:r>
          </a:p>
          <a:p>
            <a:pPr marL="514350" indent="-514350">
              <a:buFont typeface="+mj-lt"/>
              <a:buAutoNum type="arabicPeriod"/>
            </a:pPr>
            <a:endParaRPr lang="en-US" sz="2800" b="1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sz="2800" b="1" dirty="0" smtClean="0"/>
              <a:t>the first cup is to be covered with fabric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800" b="1" dirty="0" smtClean="0"/>
              <a:t> the second is to be covered with </a:t>
            </a:r>
            <a:r>
              <a:rPr lang="en-US" sz="2800" b="1" dirty="0" err="1" smtClean="0"/>
              <a:t>aluminium</a:t>
            </a:r>
            <a:endParaRPr lang="en-US" sz="2800" b="1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sz="2800" b="1" dirty="0" smtClean="0"/>
              <a:t>the third is to be covered with cling wrap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800" b="1" dirty="0" smtClean="0"/>
              <a:t>the last is without any cover.</a:t>
            </a:r>
          </a:p>
          <a:p>
            <a:pPr marL="0" indent="0"/>
            <a:endParaRPr lang="en-US" sz="2800" dirty="0" smtClean="0"/>
          </a:p>
          <a:p>
            <a:pPr marL="0" indent="0"/>
            <a:endParaRPr lang="en-US" sz="2800" dirty="0"/>
          </a:p>
          <a:p>
            <a:pPr marL="0" indent="0"/>
            <a:r>
              <a:rPr lang="en-US" sz="2800" b="1" dirty="0" smtClean="0"/>
              <a:t>3. Thermometers are to be put in the cups.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800" b="1" dirty="0" smtClean="0"/>
              <a:t>You will write the first temperature and the temperature after 5 minutes. </a:t>
            </a:r>
          </a:p>
        </p:txBody>
      </p:sp>
    </p:spTree>
    <p:extLst>
      <p:ext uri="{BB962C8B-B14F-4D97-AF65-F5344CB8AC3E}">
        <p14:creationId xmlns:p14="http://schemas.microsoft.com/office/powerpoint/2010/main" val="452374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:\My Documents\Desktop\sdlkjasfklsdjfjed.pn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44" t="24646" r="33728" b="10424"/>
          <a:stretch/>
        </p:blipFill>
        <p:spPr bwMode="auto">
          <a:xfrm>
            <a:off x="290945" y="228600"/>
            <a:ext cx="1828800" cy="29718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6" name="Oval 5"/>
          <p:cNvSpPr/>
          <p:nvPr/>
        </p:nvSpPr>
        <p:spPr>
          <a:xfrm>
            <a:off x="200890" y="1905000"/>
            <a:ext cx="1918855" cy="12954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Curved Connector 7"/>
          <p:cNvCxnSpPr/>
          <p:nvPr/>
        </p:nvCxnSpPr>
        <p:spPr>
          <a:xfrm rot="16200000" flipH="1">
            <a:off x="1337830" y="3623831"/>
            <a:ext cx="1447798" cy="600939"/>
          </a:xfrm>
          <a:prstGeom prst="curvedConnector3">
            <a:avLst>
              <a:gd name="adj1" fmla="val 50000"/>
            </a:avLst>
          </a:prstGeom>
          <a:ln w="5715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687782" y="2971800"/>
            <a:ext cx="579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Movement of heat can be slowed by covering the cup. Also, heat is what melts solid ice to liquid water </a:t>
            </a:r>
            <a:endParaRPr lang="en-US" sz="2000" b="1" dirty="0">
              <a:solidFill>
                <a:srgbClr val="FF0000"/>
              </a:solidFill>
            </a:endParaRPr>
          </a:p>
        </p:txBody>
      </p:sp>
      <p:pic>
        <p:nvPicPr>
          <p:cNvPr id="17" name="Picture 16" descr="D:\My Documents\Desktop\sdlkjasfklsdjfjed.pn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44" t="64235" r="36620" b="29759"/>
          <a:stretch/>
        </p:blipFill>
        <p:spPr bwMode="auto">
          <a:xfrm>
            <a:off x="2486889" y="1143000"/>
            <a:ext cx="6643256" cy="18288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18" name="Picture 17" descr="D:\My Documents\Desktop\sdlkjasfklsdjfjed.pn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44" t="68690" r="36539" b="20867"/>
          <a:stretch/>
        </p:blipFill>
        <p:spPr bwMode="auto">
          <a:xfrm>
            <a:off x="2819400" y="3924300"/>
            <a:ext cx="5257800" cy="20574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5164282" y="4111916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648200" y="4596825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4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545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type="body" sz="half" idx="2"/>
          </p:nvPr>
        </p:nvSpPr>
        <p:spPr>
          <a:xfrm>
            <a:off x="381000" y="-2057400"/>
            <a:ext cx="7620000" cy="6934200"/>
          </a:xfrm>
        </p:spPr>
        <p:txBody>
          <a:bodyPr>
            <a:noAutofit/>
          </a:bodyPr>
          <a:lstStyle/>
          <a:p>
            <a:r>
              <a:rPr lang="en-US" sz="71400" dirty="0" smtClean="0">
                <a:solidFill>
                  <a:srgbClr val="FFFF00"/>
                </a:solidFill>
                <a:sym typeface="Wingdings" pitchFamily="2" charset="2"/>
              </a:rPr>
              <a:t> </a:t>
            </a:r>
            <a:endParaRPr lang="en-US" sz="857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061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20702"/>
            <a:ext cx="7520940" cy="3579849"/>
          </a:xfrm>
        </p:spPr>
        <p:txBody>
          <a:bodyPr>
            <a:noAutofit/>
          </a:bodyPr>
          <a:lstStyle/>
          <a:p>
            <a:r>
              <a:rPr lang="en-US" sz="4000" dirty="0" smtClean="0"/>
              <a:t>There are three states of matter: </a:t>
            </a:r>
          </a:p>
          <a:p>
            <a:pPr lvl="1"/>
            <a:endParaRPr lang="en-US" sz="4000" dirty="0" smtClean="0"/>
          </a:p>
          <a:p>
            <a:pPr lvl="1"/>
            <a:r>
              <a:rPr lang="en-US" sz="4000" dirty="0" smtClean="0"/>
              <a:t>Solid </a:t>
            </a:r>
          </a:p>
          <a:p>
            <a:pPr lvl="1"/>
            <a:r>
              <a:rPr lang="en-US" sz="4000" dirty="0" smtClean="0"/>
              <a:t>Liquid </a:t>
            </a:r>
          </a:p>
          <a:p>
            <a:pPr lvl="1"/>
            <a:r>
              <a:rPr lang="en-US" sz="4000" dirty="0" smtClean="0"/>
              <a:t>Gas </a:t>
            </a:r>
          </a:p>
          <a:p>
            <a:pPr lvl="1"/>
            <a:endParaRPr lang="en-US" sz="4000" dirty="0"/>
          </a:p>
          <a:p>
            <a:pPr marL="0" lvl="1" indent="0">
              <a:buNone/>
            </a:pPr>
            <a:endParaRPr lang="en-US" sz="4000" dirty="0"/>
          </a:p>
          <a:p>
            <a:pPr lvl="1" algn="ctr"/>
            <a:r>
              <a:rPr lang="en-US" sz="4000" b="1" dirty="0" smtClean="0">
                <a:solidFill>
                  <a:srgbClr val="FFFF00"/>
                </a:solidFill>
              </a:rPr>
              <a:t>Who knows the difference? </a:t>
            </a:r>
          </a:p>
          <a:p>
            <a:pPr marL="457200" lvl="1" indent="0" algn="ctr">
              <a:buNone/>
            </a:pPr>
            <a:r>
              <a:rPr lang="en-US" sz="4000" b="1" dirty="0" smtClean="0">
                <a:solidFill>
                  <a:srgbClr val="FFFF00"/>
                </a:solidFill>
              </a:rPr>
              <a:t>Let’s learn more about it! </a:t>
            </a:r>
          </a:p>
        </p:txBody>
      </p:sp>
      <p:pic>
        <p:nvPicPr>
          <p:cNvPr id="4" name="Picture 2" descr="Image result for states of matte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54" r="16465"/>
          <a:stretch/>
        </p:blipFill>
        <p:spPr bwMode="auto">
          <a:xfrm>
            <a:off x="3048000" y="1828800"/>
            <a:ext cx="5285510" cy="2343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8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00B0F0"/>
                </a:solidFill>
              </a:rPr>
              <a:t>Solid: materials  which </a:t>
            </a:r>
            <a:r>
              <a:rPr lang="en-US" sz="4400" dirty="0" smtClean="0">
                <a:solidFill>
                  <a:srgbClr val="00B0F0"/>
                </a:solidFill>
              </a:rPr>
              <a:t>hold </a:t>
            </a:r>
            <a:r>
              <a:rPr lang="en-US" sz="4400" dirty="0" smtClean="0">
                <a:solidFill>
                  <a:srgbClr val="00B0F0"/>
                </a:solidFill>
              </a:rPr>
              <a:t>its shape and </a:t>
            </a:r>
            <a:r>
              <a:rPr lang="en-US" sz="4400" dirty="0" smtClean="0">
                <a:solidFill>
                  <a:srgbClr val="00B0F0"/>
                </a:solidFill>
              </a:rPr>
              <a:t>take </a:t>
            </a:r>
            <a:r>
              <a:rPr lang="en-US" sz="4400" dirty="0" smtClean="0">
                <a:solidFill>
                  <a:srgbClr val="00B0F0"/>
                </a:solidFill>
              </a:rPr>
              <a:t>up space. </a:t>
            </a:r>
          </a:p>
        </p:txBody>
      </p:sp>
      <p:sp>
        <p:nvSpPr>
          <p:cNvPr id="4" name="AutoShape 2" descr="Image result for solid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Image result for solid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102" name="Picture 6" descr="Image result for solids ic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3048000"/>
            <a:ext cx="3820477" cy="32004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Image result for solids i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0852" y="3156238"/>
            <a:ext cx="4677891" cy="305752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7697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37848"/>
            <a:ext cx="8229600" cy="4525963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rgbClr val="00B0F0"/>
                </a:solidFill>
              </a:rPr>
              <a:t>Liquid: materials which take up the shape of their container and can be poured. </a:t>
            </a:r>
          </a:p>
          <a:p>
            <a:endParaRPr lang="en-US" sz="4400" dirty="0">
              <a:solidFill>
                <a:srgbClr val="00B0F0"/>
              </a:solidFill>
            </a:endParaRPr>
          </a:p>
        </p:txBody>
      </p:sp>
      <p:pic>
        <p:nvPicPr>
          <p:cNvPr id="6146" name="Picture 2" descr="Image result for liquid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96" t="4655" r="57254" b="5455"/>
          <a:stretch/>
        </p:blipFill>
        <p:spPr bwMode="auto">
          <a:xfrm>
            <a:off x="685801" y="2971800"/>
            <a:ext cx="2485184" cy="352682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Image result for liqui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971800"/>
            <a:ext cx="3108615" cy="352682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7848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3347" y="457200"/>
            <a:ext cx="7520940" cy="3579849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rgbClr val="00B0F0"/>
                </a:solidFill>
              </a:rPr>
              <a:t>Gases: materials which do not have a definite shape and no color. </a:t>
            </a:r>
          </a:p>
        </p:txBody>
      </p:sp>
      <p:pic>
        <p:nvPicPr>
          <p:cNvPr id="7170" name="Picture 2" descr="Image result for gas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417618"/>
            <a:ext cx="7111287" cy="444038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4367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975" y="762000"/>
            <a:ext cx="8382000" cy="5059363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rgbClr val="00B0F0"/>
                </a:solidFill>
              </a:rPr>
              <a:t>How can we move from one state of matter to another? </a:t>
            </a:r>
          </a:p>
          <a:p>
            <a:pPr algn="ctr"/>
            <a:r>
              <a:rPr lang="en-US" sz="4400" dirty="0">
                <a:solidFill>
                  <a:srgbClr val="00B0F0"/>
                </a:solidFill>
              </a:rPr>
              <a:t>By</a:t>
            </a:r>
            <a:r>
              <a:rPr lang="en-US" sz="4400" i="1" dirty="0">
                <a:solidFill>
                  <a:srgbClr val="FF0000"/>
                </a:solidFill>
              </a:rPr>
              <a:t> HEAT </a:t>
            </a:r>
          </a:p>
        </p:txBody>
      </p:sp>
      <p:sp>
        <p:nvSpPr>
          <p:cNvPr id="4" name="AutoShape 2" descr="Image result for mel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196" name="Picture 4" descr="Image result for melting of 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743200"/>
            <a:ext cx="3886200" cy="38862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122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14400"/>
            <a:ext cx="8001000" cy="3962400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Heat movement</a:t>
            </a:r>
            <a:r>
              <a:rPr lang="en-US" sz="4400" dirty="0">
                <a:solidFill>
                  <a:srgbClr val="00B0F0"/>
                </a:solidFill>
              </a:rPr>
              <a:t> is always from cold to hot.</a:t>
            </a:r>
          </a:p>
          <a:p>
            <a:r>
              <a:rPr lang="en-US" sz="4400" dirty="0">
                <a:solidFill>
                  <a:srgbClr val="00B0F0"/>
                </a:solidFill>
              </a:rPr>
              <a:t>For example: to </a:t>
            </a:r>
            <a:r>
              <a:rPr lang="en-US" sz="4400" dirty="0">
                <a:solidFill>
                  <a:srgbClr val="FF0000"/>
                </a:solidFill>
              </a:rPr>
              <a:t>MELT</a:t>
            </a:r>
            <a:r>
              <a:rPr lang="en-US" sz="4400" dirty="0">
                <a:solidFill>
                  <a:srgbClr val="00B0F0"/>
                </a:solidFill>
              </a:rPr>
              <a:t> a </a:t>
            </a:r>
            <a:r>
              <a:rPr lang="en-US" sz="4400" u="sng" dirty="0">
                <a:solidFill>
                  <a:srgbClr val="00B0F0"/>
                </a:solidFill>
              </a:rPr>
              <a:t>solid</a:t>
            </a:r>
            <a:r>
              <a:rPr lang="en-US" sz="4400" dirty="0">
                <a:solidFill>
                  <a:srgbClr val="00B0F0"/>
                </a:solidFill>
              </a:rPr>
              <a:t> to become </a:t>
            </a:r>
            <a:r>
              <a:rPr lang="en-US" sz="4400" u="sng" dirty="0">
                <a:solidFill>
                  <a:srgbClr val="00B0F0"/>
                </a:solidFill>
              </a:rPr>
              <a:t>liquid</a:t>
            </a:r>
            <a:r>
              <a:rPr lang="en-US" sz="4400" dirty="0">
                <a:solidFill>
                  <a:srgbClr val="00B0F0"/>
                </a:solidFill>
              </a:rPr>
              <a:t>, it takes up </a:t>
            </a:r>
            <a:r>
              <a:rPr lang="en-US" sz="4400" dirty="0">
                <a:solidFill>
                  <a:srgbClr val="FF0000"/>
                </a:solidFill>
              </a:rPr>
              <a:t>heat</a:t>
            </a:r>
            <a:r>
              <a:rPr lang="en-US" sz="4400" dirty="0">
                <a:solidFill>
                  <a:srgbClr val="00B0F0"/>
                </a:solidFill>
              </a:rPr>
              <a:t> from the surroundings. </a:t>
            </a:r>
          </a:p>
        </p:txBody>
      </p:sp>
    </p:spTree>
    <p:extLst>
      <p:ext uri="{BB962C8B-B14F-4D97-AF65-F5344CB8AC3E}">
        <p14:creationId xmlns:p14="http://schemas.microsoft.com/office/powerpoint/2010/main" val="1929676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3352800"/>
            <a:ext cx="5257800" cy="3335300"/>
          </a:xfrm>
        </p:spPr>
        <p:txBody>
          <a:bodyPr>
            <a:noAutofit/>
          </a:bodyPr>
          <a:lstStyle/>
          <a:p>
            <a:r>
              <a:rPr lang="en-US" dirty="0" smtClean="0"/>
              <a:t>We will carry out a simple experiment to see how we can slow down the movement of heat. </a:t>
            </a:r>
          </a:p>
          <a:p>
            <a:r>
              <a:rPr lang="en-US" dirty="0" smtClean="0"/>
              <a:t>in this experiment we have to use the thermometer, so let’s see how?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Image result for melti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2064" r="-4689" b="13381"/>
          <a:stretch/>
        </p:blipFill>
        <p:spPr bwMode="auto">
          <a:xfrm rot="19176941">
            <a:off x="-500406" y="1681706"/>
            <a:ext cx="7650384" cy="22098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6256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144088"/>
            <a:ext cx="7520940" cy="54864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How to use the thermometer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075858"/>
            <a:ext cx="8783791" cy="4562942"/>
          </a:xfrm>
        </p:spPr>
        <p:txBody>
          <a:bodyPr>
            <a:no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sz="3600" dirty="0">
                <a:solidFill>
                  <a:schemeClr val="accent3">
                    <a:lumMod val="75000"/>
                  </a:schemeClr>
                </a:solidFill>
              </a:rPr>
              <a:t>Open the case and take it out 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US" sz="3600" dirty="0">
                <a:solidFill>
                  <a:schemeClr val="accent3">
                    <a:lumMod val="75000"/>
                  </a:schemeClr>
                </a:solidFill>
              </a:rPr>
              <a:t>Put the red tip at the end of the rod in the cup through the hole. 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US" sz="3600" dirty="0">
                <a:solidFill>
                  <a:schemeClr val="accent3">
                    <a:lumMod val="75000"/>
                  </a:schemeClr>
                </a:solidFill>
              </a:rPr>
              <a:t>Note the red marking as it increases, and write down the number which corresponds to the mark. </a:t>
            </a:r>
          </a:p>
          <a:p>
            <a:pPr marL="571500" indent="-571500">
              <a:buFont typeface="Arial" pitchFamily="34" charset="0"/>
              <a:buChar char="•"/>
            </a:pPr>
            <a:endParaRPr lang="en-US" sz="36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026" name="Picture 2" descr="Image result for thermometer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55013">
            <a:off x="1530688" y="2441178"/>
            <a:ext cx="6932899" cy="6932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9299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191</TotalTime>
  <Words>298</Words>
  <Application>Microsoft Office PowerPoint</Application>
  <PresentationFormat>On-screen Show (4:3)</PresentationFormat>
  <Paragraphs>40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Franklin Gothic Book</vt:lpstr>
      <vt:lpstr>Franklin Gothic Medium</vt:lpstr>
      <vt:lpstr>Tunga</vt:lpstr>
      <vt:lpstr>Wingdings</vt:lpstr>
      <vt:lpstr>Angles</vt:lpstr>
      <vt:lpstr>States of matter and heat movement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to use the thermometer </vt:lpstr>
      <vt:lpstr>Instructions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States of matter and heat movement</dc:title>
  <dc:creator>Toshiba</dc:creator>
  <cp:lastModifiedBy>ADEC USER</cp:lastModifiedBy>
  <cp:revision>12</cp:revision>
  <dcterms:created xsi:type="dcterms:W3CDTF">2006-08-16T00:00:00Z</dcterms:created>
  <dcterms:modified xsi:type="dcterms:W3CDTF">2016-10-05T04:47:10Z</dcterms:modified>
</cp:coreProperties>
</file>